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media/image7.png" ContentType="image/png"/>
  <Override PartName="/ppt/media/image2.png" ContentType="image/png"/>
  <Override PartName="/ppt/media/image1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slideMasters/_rels/slideMaster1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Faceți clic pentru a edita stilul de titlu coordonator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</p:spPr>
        <p:txBody>
          <a:bodyPr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Faceţi clic pentru a edita Master stiluri text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al doilea nivel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al treilea nivel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al patrulea nivel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al cincilea nivel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</p:spPr>
        <p:txBody>
          <a:bodyPr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Faceţi clic pentru a edita Master stiluri text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al doilea nivel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al treilea nivel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al patrulea nivel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al cincilea nivel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AE64A8C6-D51C-4C5A-A34C-7D8EA4F09C7D}" type="datetime">
              <a:rPr b="0" lang="en-US" sz="1200" spc="-1" strike="noStrike">
                <a:solidFill>
                  <a:srgbClr val="8b8b8b"/>
                </a:solidFill>
                <a:latin typeface="Calibri"/>
              </a:rPr>
              <a:t>6/10/19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DD6B9B03-F9CE-4DEE-895B-E2C942CE553B}" type="slidenum">
              <a:rPr b="0" lang="en-US" sz="1200" spc="-1" strike="noStrike">
                <a:solidFill>
                  <a:srgbClr val="8b8b8b"/>
                </a:solidFill>
                <a:latin typeface="Calibri"/>
              </a:rPr>
              <a:t>&lt;number&gt;</a:t>
            </a:fld>
            <a:endParaRPr b="0" lang="en-US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p>
            <a:pPr algn="ctr">
              <a:lnSpc>
                <a:spcPct val="90000"/>
              </a:lnSpc>
            </a:pP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Faceți clic pentru a edita stilul de titlu coordonator</a:t>
            </a:r>
            <a:endParaRPr b="0" lang="en-US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D5EA5996-1E6D-44A5-89F1-473C4640E5C1}" type="datetime">
              <a:rPr b="0" lang="en-US" sz="1200" spc="-1" strike="noStrike">
                <a:solidFill>
                  <a:srgbClr val="8b8b8b"/>
                </a:solidFill>
                <a:latin typeface="Calibri"/>
              </a:rPr>
              <a:t>6/10/19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A22DA348-4C13-4FCC-AF7B-E99446F5E515}" type="slidenum">
              <a:rPr b="0" lang="en-US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4E044778-514F-4746-B73E-2ADFC95C7E16}" type="datetime">
              <a:rPr b="0" lang="en-US" sz="1200" spc="-1" strike="noStrike">
                <a:solidFill>
                  <a:srgbClr val="8b8b8b"/>
                </a:solidFill>
                <a:latin typeface="Calibri"/>
              </a:rPr>
              <a:t>6/10/19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1565036E-E10F-4B31-A77C-C86717B89D1F}" type="slidenum">
              <a:rPr b="0" lang="en-US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hyperlink" Target="http://calitate.univ-ovidius.ro/validator/" TargetMode="External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781920" y="1199160"/>
            <a:ext cx="10627560" cy="44517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en-US" sz="3200" spc="-1" strike="noStrike">
                <a:solidFill>
                  <a:srgbClr val="c00000"/>
                </a:solidFill>
                <a:latin typeface="Calibri Light"/>
              </a:rPr>
              <a:t>TUTORIAL</a:t>
            </a:r>
            <a:br/>
            <a:br/>
            <a:r>
              <a:rPr b="1" lang="en-US" sz="3200" spc="-1" strike="noStrike">
                <a:solidFill>
                  <a:srgbClr val="c00000"/>
                </a:solidFill>
                <a:latin typeface="Calibri Light"/>
              </a:rPr>
              <a:t>Pași premergători publicării unei </a:t>
            </a:r>
            <a:br/>
            <a:r>
              <a:rPr b="1" lang="en-US" sz="3200" spc="-1" strike="noStrike">
                <a:solidFill>
                  <a:srgbClr val="c00000"/>
                </a:solidFill>
                <a:latin typeface="Calibri Light"/>
              </a:rPr>
              <a:t>lucrări de finalizare a studiilor universitare în </a:t>
            </a:r>
            <a:br/>
            <a:r>
              <a:rPr b="1" lang="en-US" sz="3200" spc="-1" strike="noStrike">
                <a:solidFill>
                  <a:srgbClr val="c00000"/>
                </a:solidFill>
                <a:latin typeface="Calibri Light"/>
              </a:rPr>
              <a:t>Depozitul Digital Instituțional</a:t>
            </a:r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5" name="Image1" descr=""/>
          <p:cNvPicPr/>
          <p:nvPr/>
        </p:nvPicPr>
        <p:blipFill>
          <a:blip r:embed="rId1"/>
          <a:stretch/>
        </p:blipFill>
        <p:spPr>
          <a:xfrm>
            <a:off x="654480" y="5078880"/>
            <a:ext cx="1173600" cy="1144440"/>
          </a:xfrm>
          <a:prstGeom prst="rect">
            <a:avLst/>
          </a:prstGeom>
          <a:ln>
            <a:noFill/>
          </a:ln>
        </p:spPr>
      </p:pic>
      <p:sp>
        <p:nvSpPr>
          <p:cNvPr id="126" name="CustomShape 2"/>
          <p:cNvSpPr/>
          <p:nvPr/>
        </p:nvSpPr>
        <p:spPr>
          <a:xfrm>
            <a:off x="781920" y="380520"/>
            <a:ext cx="74606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  <a:ea typeface="Calibri"/>
              </a:rPr>
              <a:t>MARIAN IORDACHIȚĂ, SILVIANA CIUCA </a:t>
            </a:r>
            <a:endParaRPr b="0" lang="en-US" sz="2400" spc="-1" strike="noStrike"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Image1" descr=""/>
          <p:cNvPicPr/>
          <p:nvPr/>
        </p:nvPicPr>
        <p:blipFill>
          <a:blip r:embed="rId1"/>
          <a:stretch/>
        </p:blipFill>
        <p:spPr>
          <a:xfrm>
            <a:off x="10658160" y="5339880"/>
            <a:ext cx="1173600" cy="1144440"/>
          </a:xfrm>
          <a:prstGeom prst="rect">
            <a:avLst/>
          </a:prstGeom>
          <a:ln>
            <a:noFill/>
          </a:ln>
        </p:spPr>
      </p:pic>
      <p:sp>
        <p:nvSpPr>
          <p:cNvPr id="128" name="CustomShape 1"/>
          <p:cNvSpPr/>
          <p:nvPr/>
        </p:nvSpPr>
        <p:spPr>
          <a:xfrm>
            <a:off x="0" y="222480"/>
            <a:ext cx="12191760" cy="652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514440" indent="-514080" algn="ctr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en-US" sz="28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Studenții/Candidații la examenul de finalizare a studiilor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Vor transmite secretarului comisiei de examen/profesorului îndrumător/ coordonator următoarele documente :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1) </a:t>
            </a:r>
            <a:r>
              <a:rPr b="1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Lucrarea de licență/disertație/proiectul de diplomă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într-un </a:t>
            </a:r>
            <a:r>
              <a:rPr b="1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un singur document în format pdf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 (acesta va conține toate componentele lucrării de finalizare studii descrise în metodologia proprie facultății)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2) </a:t>
            </a:r>
            <a:r>
              <a:rPr b="1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Fișa de identificare digitală, un document în format txt  -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acesta va conține câmpuri necesare indexării lucrării de finalizare studii (metadate). Acest document va fi realizat respectând un șablon prestabilit ce conține și instrucțiuni de completare.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Cele doua documente vor respecta următorul </a:t>
            </a:r>
            <a:r>
              <a:rPr b="0" i="1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standard de numire </a:t>
            </a:r>
            <a:r>
              <a:rPr b="0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: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14000"/>
              </a:lnSpc>
            </a:pPr>
            <a:r>
              <a:rPr b="1" lang="en-US" sz="24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    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[LICENTA_an_nume.inițiala tatălui.prenume.pdf]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14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    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[MASTERAT_an_nume.inițiala tatălui.prenume.pdf]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14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    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[DOCTORAT_an_nume.inițiala tatălui.prenume.pdf]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14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14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[FI_LICENTA_an_nume.inițiala tatălui.prenume.txt]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14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    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[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FI_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MASTERAT_an_nume.inițiala tatălui.prenume.txt]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14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    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[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FI_</a:t>
            </a:r>
            <a:r>
              <a:rPr b="1" lang="en-US" sz="1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DOCTORAT_an_nume.inițiala tatălui.prenume.txt]</a:t>
            </a:r>
            <a:endParaRPr b="0" lang="en-US" sz="1800" spc="-1" strike="noStrike"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270000" y="1094400"/>
            <a:ext cx="11482200" cy="461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2. </a:t>
            </a:r>
            <a:r>
              <a:rPr b="1" lang="en-US" sz="36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Secretarii comisiei de finalizare studii</a:t>
            </a:r>
            <a:endParaRPr b="0" lang="en-US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 </a:t>
            </a:r>
            <a:endParaRPr b="0" lang="en-US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 </a:t>
            </a: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a) Vor verifica împreună cu studentul existența și corectitudinea celor două documente.</a:t>
            </a:r>
            <a:endParaRPr b="0" lang="en-US" sz="3200" spc="-1" strike="noStrike">
              <a:latin typeface="Arial"/>
            </a:endParaRPr>
          </a:p>
          <a:p>
            <a:pPr lvl="1" marL="9144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32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Lucrarea de licență/disertație/proiectul de diplomă</a:t>
            </a:r>
            <a:endParaRPr b="0" lang="en-US" sz="3200" spc="-1" strike="noStrike">
              <a:latin typeface="Arial"/>
            </a:endParaRPr>
          </a:p>
          <a:p>
            <a:pPr lvl="1" marL="9144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32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Fișa de identificare digitală un document în format txt</a:t>
            </a:r>
            <a:endParaRPr b="0" lang="en-US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Times New Roman"/>
                <a:ea typeface="Noto Sans CJK SC Regular"/>
              </a:rPr>
              <a:t>b) Vor preda persoanei desemnate din Biblioteca Universitară, pe suport digital (CD/DVD), lucrările tuturor candidaților la examenul de finalizare a studiilor, pentru fiecare program de studii.</a:t>
            </a:r>
            <a:endParaRPr b="0" lang="en-US" sz="3200" spc="-1" strike="noStrike">
              <a:latin typeface="Arial"/>
            </a:endParaRPr>
          </a:p>
        </p:txBody>
      </p:sp>
      <p:pic>
        <p:nvPicPr>
          <p:cNvPr id="130" name="Image1" descr=""/>
          <p:cNvPicPr/>
          <p:nvPr/>
        </p:nvPicPr>
        <p:blipFill>
          <a:blip r:embed="rId1"/>
          <a:stretch/>
        </p:blipFill>
        <p:spPr>
          <a:xfrm>
            <a:off x="9245880" y="378360"/>
            <a:ext cx="1173600" cy="114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" descr=""/>
          <p:cNvPicPr/>
          <p:nvPr/>
        </p:nvPicPr>
        <p:blipFill>
          <a:blip r:embed="rId1"/>
          <a:stretch/>
        </p:blipFill>
        <p:spPr>
          <a:xfrm>
            <a:off x="626760" y="1235160"/>
            <a:ext cx="10803240" cy="4068360"/>
          </a:xfrm>
          <a:prstGeom prst="rect">
            <a:avLst/>
          </a:prstGeom>
          <a:ln>
            <a:noFill/>
          </a:ln>
        </p:spPr>
      </p:pic>
      <p:sp>
        <p:nvSpPr>
          <p:cNvPr id="132" name="TextShape 1"/>
          <p:cNvSpPr txBox="1"/>
          <p:nvPr/>
        </p:nvSpPr>
        <p:spPr>
          <a:xfrm>
            <a:off x="822960" y="457200"/>
            <a:ext cx="8131320" cy="402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2200" spc="-1" strike="noStrike">
                <a:latin typeface="Arial"/>
              </a:rPr>
              <a:t>STRUCTURA DOSARELOR COLECTATE DE CATRE COMISII</a:t>
            </a:r>
            <a:endParaRPr b="1" lang="en-US" sz="2200" spc="-1" strike="noStrike">
              <a:latin typeface="Arial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91440" y="-89280"/>
            <a:ext cx="11979720" cy="6307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US" sz="2800" spc="-1" strike="noStrike">
                <a:latin typeface="Calibri Light"/>
                <a:ea typeface="Noto Sans CJK SC Regular"/>
              </a:rPr>
              <a:t>3. Comisiile de examen finalizare studii prin </a:t>
            </a:r>
            <a:r>
              <a:rPr b="1" lang="en-US" sz="3600" spc="-1" strike="noStrike">
                <a:latin typeface="Calibri Light"/>
                <a:ea typeface="Noto Sans CJK SC Regular"/>
              </a:rPr>
              <a:t>secretarii comisiilor de examen</a:t>
            </a:r>
            <a:endParaRPr b="0" lang="en-US" sz="36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latin typeface="Calibri Light"/>
                <a:ea typeface="Noto Sans CJK SC Regular"/>
              </a:rPr>
              <a:t>Se vor asigura ca exista cele 2 fișiere aferente fiecărui candidat la examenul de finalizare a studiilor universitare.</a:t>
            </a:r>
            <a:endParaRPr b="0" lang="en-US" sz="28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latin typeface="Calibri Light"/>
                <a:ea typeface="Noto Sans CJK SC Regular"/>
              </a:rPr>
              <a:t>Vor crea cate </a:t>
            </a:r>
            <a:r>
              <a:rPr b="1" lang="en-US" sz="2800" spc="-1" strike="noStrike">
                <a:latin typeface="Calibri Light"/>
                <a:ea typeface="Noto Sans CJK SC Regular"/>
              </a:rPr>
              <a:t>un dosar </a:t>
            </a:r>
            <a:r>
              <a:rPr b="0" lang="en-US" sz="2800" spc="-1" strike="noStrike">
                <a:latin typeface="Calibri Light"/>
                <a:ea typeface="Noto Sans CJK SC Regular"/>
              </a:rPr>
              <a:t>pentru fiecare program de studii, dosare în care vor repartiza fișierele primite de la studenți sau după caz, îndrumătorii/coordonatorii lucrării de finalizare studii. </a:t>
            </a:r>
            <a:endParaRPr b="0" lang="en-US" sz="28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latin typeface="Calibri Light"/>
                <a:ea typeface="Noto Sans CJK SC Regular"/>
              </a:rPr>
              <a:t>Pentru denumirea dosarelor vor fi folosite </a:t>
            </a:r>
            <a:r>
              <a:rPr b="1" lang="en-US" sz="2800" spc="-1" strike="noStrike">
                <a:latin typeface="Calibri Light"/>
                <a:ea typeface="Noto Sans CJK SC Regular"/>
              </a:rPr>
              <a:t>codurile programelor de studii </a:t>
            </a:r>
            <a:r>
              <a:rPr b="1" i="1" lang="en-US" sz="2800" spc="-1" strike="noStrike">
                <a:latin typeface="Calibri Light"/>
                <a:ea typeface="Noto Sans CJK SC Regular"/>
              </a:rPr>
              <a:t>(vezi Lista programe de studii)</a:t>
            </a:r>
            <a:r>
              <a:rPr b="0" i="1" lang="en-US" sz="2800" spc="-1" strike="noStrike">
                <a:latin typeface="Calibri Light"/>
                <a:ea typeface="Noto Sans CJK SC Regular"/>
              </a:rPr>
              <a:t>.</a:t>
            </a:r>
            <a:endParaRPr b="0" lang="en-US" sz="28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latin typeface="Calibri Light"/>
                <a:ea typeface="Noto Sans CJK SC Regular"/>
              </a:rPr>
              <a:t>La adresa </a:t>
            </a:r>
            <a:r>
              <a:rPr b="0" lang="en-US" sz="2800" spc="-1" strike="noStrike">
                <a:latin typeface="Calibri Light"/>
                <a:ea typeface="Noto Sans CJK SC Regular"/>
                <a:hlinkClick r:id="rId1"/>
              </a:rPr>
              <a:t>http://calitate.univ-ovidius.ro/validator/</a:t>
            </a:r>
            <a:r>
              <a:rPr b="0" lang="en-US" sz="2800" spc="-1" strike="noStrike">
                <a:latin typeface="Calibri Light"/>
                <a:ea typeface="Noto Sans CJK SC Regular"/>
              </a:rPr>
              <a:t>  este disponibil </a:t>
            </a:r>
            <a:r>
              <a:rPr b="1" lang="en-US" sz="2800" spc="-1" strike="noStrike">
                <a:latin typeface="Calibri Light"/>
                <a:ea typeface="Noto Sans CJK SC Regular"/>
              </a:rPr>
              <a:t>un utilitar </a:t>
            </a:r>
            <a:r>
              <a:rPr b="0" lang="en-US" sz="2800" spc="-1" strike="noStrike">
                <a:latin typeface="Calibri Light"/>
                <a:ea typeface="Noto Sans CJK SC Regular"/>
              </a:rPr>
              <a:t>cu ajutorul căruia vor putea face validarea fișierelor colectate. </a:t>
            </a:r>
            <a:endParaRPr b="0" lang="en-US" sz="28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latin typeface="Calibri Light"/>
                <a:ea typeface="Noto Sans CJK SC Regular"/>
              </a:rPr>
              <a:t>Daca la validare nu sunt raportate erori, vor putea fi trimise </a:t>
            </a:r>
            <a:r>
              <a:rPr b="0" lang="en-US" sz="2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spre publicare </a:t>
            </a:r>
            <a:r>
              <a:rPr b="0" lang="en-US" sz="2800" spc="-1" strike="noStrike">
                <a:solidFill>
                  <a:srgbClr val="000000"/>
                </a:solidFill>
                <a:latin typeface="Calibri"/>
                <a:ea typeface="Noto Sans CJK SC Regular"/>
              </a:rPr>
              <a:t>documentele</a:t>
            </a:r>
            <a:r>
              <a:rPr b="0" lang="en-US" sz="2800" spc="-1" strike="noStrike">
                <a:latin typeface="Calibri Light"/>
                <a:ea typeface="Noto Sans CJK SC Regular"/>
              </a:rPr>
              <a:t> împreuna cu raportul de validare.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34" name="CustomShape 2"/>
          <p:cNvSpPr/>
          <p:nvPr/>
        </p:nvSpPr>
        <p:spPr>
          <a:xfrm>
            <a:off x="884520" y="3267000"/>
            <a:ext cx="12191760" cy="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5" name="Image1" descr=""/>
          <p:cNvPicPr/>
          <p:nvPr/>
        </p:nvPicPr>
        <p:blipFill>
          <a:blip r:embed="rId2"/>
          <a:stretch/>
        </p:blipFill>
        <p:spPr>
          <a:xfrm>
            <a:off x="11079360" y="5805000"/>
            <a:ext cx="1173600" cy="114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198720" y="0"/>
            <a:ext cx="11833920" cy="664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 </a:t>
            </a:r>
            <a:r>
              <a:rPr b="1" lang="en-US" sz="24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Extras din fișierul de metadate .txt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 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autor*: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"ZLĂTEANU S. ANCA-IRINA"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titlu*: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"LUPTA CU MINE ÎNSĂMI ÎN CONSTRUIREA UNUI PERSONAJ DIFICIL DIN PIESA "CE ÎNSEAMNĂ SĂ FII ONEST" DE OSCAR WILDE"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facultate *: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"15"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domeniu* : “Muzica”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program-studiu* : “ Arta spectacolului liric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”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limba*: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"1"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conducator1*: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"Conf.univ.dr. Cristea Alina-Mihaela"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conducator2 :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""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rezumat* : “rezumatul lucrarii de licenta ”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termeni_cheie* : “muzica,liric,oscar wilde,personaj,onest”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an*: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"2018"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fisier*: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	</a:t>
            </a: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"LICENTA_2018_ZLĂTEANU.S.ANCA-IRINA.pdf"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 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7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//Atenție! Completați doar liniile de mai sus, care nu sunt precedate de simbolurile //, respectând indicațiile care urmează.</a:t>
            </a:r>
            <a:endParaRPr b="0" lang="en-US" sz="1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7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//Liniile precedate de simbolurile // vor fi ignorate de scriptul de import si sunt folosite doar pentru a va asista in completare.</a:t>
            </a:r>
            <a:endParaRPr b="0" lang="en-US" sz="1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7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//Salvați acest fișier sub denumirea MASTERAT_Nume.Initiala-Tatalui.Prenume_anul-sustinerii-lucrarii.txt</a:t>
            </a:r>
            <a:endParaRPr b="0" lang="en-US" sz="1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700" spc="-1" strike="noStrike">
                <a:solidFill>
                  <a:srgbClr val="000000"/>
                </a:solidFill>
                <a:latin typeface="Calibri Light"/>
                <a:ea typeface="Noto Sans CJK SC Regular"/>
              </a:rPr>
              <a:t>//Pentru a păstra formatul txt/ANSI folosiți pentru editare un editor simplu tip NOTEPAD.</a:t>
            </a:r>
            <a:endParaRPr b="0" lang="en-US" sz="1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700" spc="-1" strike="noStrike"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464760" y="151200"/>
            <a:ext cx="11062440" cy="62708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Extras din Rezultatul obtinut dupa prelucrare in format MarcXML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 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&lt;collection xmlns="http://www.loc.gov/MARC21/slim"&gt;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&lt;record&gt;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&lt;controlfield tag="001"&gt;3105&lt;/controlfield&gt;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&lt;controlfield tag="005"&gt;20181203172406.0&lt;/controlfield&gt;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&lt;datafield tag="009" ind1=" " ind2=" "&gt;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&lt;subfield code="a"&gt;LICENTA_ZLĂTEANU.S.ANCA-IRINA_2018.pdf&lt;/subfield&gt;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&lt;subfield code="b"&gt;150301_L&lt;/subfield&gt;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&lt;/datafield&gt;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&lt;datafield tag="008" ind1=" " ind2=" "&gt;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&lt;subfield code="a"&gt;rum&lt;/subfield&gt;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&lt;/datafield&gt;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&lt;datafield tag="037" ind1=" " ind2=" "&gt;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&lt;subfield code="a"&gt;UOC-THESIS-2018-2110&lt;/subfield&gt;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&lt;/datafield&gt;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&lt;datafield tag="041" ind1=" " ind2=" "&gt;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&lt;subfield code="a"&gt;rum&lt;/subfield&gt;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&lt;/datafield&gt;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&lt;datafield tag="100" ind1=" " ind2=" "&gt;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&lt;subfield code="a"&gt;ZLĂTEANU S. ANCA-IRINA&lt;/subfield&gt;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&lt;/datafield&gt;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&lt;datafield tag="700" ind1=" " ind2=" "&gt;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&lt;subfield code="a"&gt;Conf.univ.dr. Cristea Alina-Mihaela&lt;/subfield&gt;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&lt;/datafield&gt;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&lt;datafield tag="245" ind1=" " ind2=" "&gt;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&lt;subfield code="a"&gt;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LUPTA CU MINE ÎNSĂMI ÎN CONSTRUIREA UNUI PERSONAJ DIFICIL DIN PIESA "CE ÎNSEAMNĂ SĂ FII ONEST" DE OSCAR WILDE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Times New Roman"/>
                <a:ea typeface="Noto Sans CJK SC Regular"/>
              </a:rPr>
              <a:t>&lt;/subfield&gt;</a:t>
            </a:r>
            <a:endParaRPr b="0" lang="en-US" sz="1400" spc="-1" strike="noStrike">
              <a:latin typeface="Arial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ine 2" descr=""/>
          <p:cNvPicPr/>
          <p:nvPr/>
        </p:nvPicPr>
        <p:blipFill>
          <a:blip r:embed="rId1"/>
          <a:srcRect l="3057" t="29557" r="3558" b="15226"/>
          <a:stretch/>
        </p:blipFill>
        <p:spPr>
          <a:xfrm>
            <a:off x="84240" y="210960"/>
            <a:ext cx="11999520" cy="5359680"/>
          </a:xfrm>
          <a:prstGeom prst="rect">
            <a:avLst/>
          </a:prstGeom>
          <a:ln>
            <a:noFill/>
          </a:ln>
        </p:spPr>
      </p:pic>
      <p:pic>
        <p:nvPicPr>
          <p:cNvPr id="139" name="Image1" descr=""/>
          <p:cNvPicPr/>
          <p:nvPr/>
        </p:nvPicPr>
        <p:blipFill>
          <a:blip r:embed="rId2"/>
          <a:stretch/>
        </p:blipFill>
        <p:spPr>
          <a:xfrm>
            <a:off x="10390680" y="5191920"/>
            <a:ext cx="1477800" cy="14547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Application>LibreOffice/6.0.7.3$Linux_X86_64 LibreOffice_project/00m0$Build-3</Application>
  <Words>295</Words>
  <Paragraphs>72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2019-06-08T07:56:37Z</dcterms:created>
  <dc:creator>Ionela Popovici</dc:creator>
  <dc:description/>
  <dc:language>en-US</dc:language>
  <cp:lastModifiedBy/>
  <dcterms:modified xsi:type="dcterms:W3CDTF">2019-06-10T10:50:45Z</dcterms:modified>
  <cp:revision>11</cp:revision>
  <dc:subject/>
  <dc:title>TUTORIAL  Pași premergători publicării unei  lucrări de finalizare a studiilor universitare în  Depozitul Digital Instituțional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Ecran lat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8</vt:i4>
  </property>
</Properties>
</file>